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438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876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2314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752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7190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4628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2066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9504" algn="l" defTabSz="417487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396" y="39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54"/>
            <a:ext cx="25727184" cy="91730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68"/>
            <a:ext cx="21187093" cy="109363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4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2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9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3774" y="1713757"/>
            <a:ext cx="6810137" cy="36513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364" y="1713757"/>
            <a:ext cx="19925956" cy="36513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6" y="27499264"/>
            <a:ext cx="25727184" cy="8499411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6" y="18138027"/>
            <a:ext cx="25727184" cy="936123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43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876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3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975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719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462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206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95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364" y="9985325"/>
            <a:ext cx="13368046" cy="2824221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5865" y="9985325"/>
            <a:ext cx="13368046" cy="2824221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579176"/>
            <a:ext cx="13373303" cy="399214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438" indent="0">
              <a:buNone/>
              <a:defRPr sz="9100" b="1"/>
            </a:lvl2pPr>
            <a:lvl3pPr marL="4174876" indent="0">
              <a:buNone/>
              <a:defRPr sz="8200" b="1"/>
            </a:lvl3pPr>
            <a:lvl4pPr marL="6262314" indent="0">
              <a:buNone/>
              <a:defRPr sz="7300" b="1"/>
            </a:lvl4pPr>
            <a:lvl5pPr marL="8349752" indent="0">
              <a:buNone/>
              <a:defRPr sz="7300" b="1"/>
            </a:lvl5pPr>
            <a:lvl6pPr marL="10437190" indent="0">
              <a:buNone/>
              <a:defRPr sz="7300" b="1"/>
            </a:lvl6pPr>
            <a:lvl7pPr marL="12524628" indent="0">
              <a:buNone/>
              <a:defRPr sz="7300" b="1"/>
            </a:lvl7pPr>
            <a:lvl8pPr marL="14612066" indent="0">
              <a:buNone/>
              <a:defRPr sz="7300" b="1"/>
            </a:lvl8pPr>
            <a:lvl9pPr marL="16699504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64" y="13571321"/>
            <a:ext cx="13373303" cy="2465622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57" y="9579176"/>
            <a:ext cx="13378556" cy="399214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438" indent="0">
              <a:buNone/>
              <a:defRPr sz="9100" b="1"/>
            </a:lvl2pPr>
            <a:lvl3pPr marL="4174876" indent="0">
              <a:buNone/>
              <a:defRPr sz="8200" b="1"/>
            </a:lvl3pPr>
            <a:lvl4pPr marL="6262314" indent="0">
              <a:buNone/>
              <a:defRPr sz="7300" b="1"/>
            </a:lvl4pPr>
            <a:lvl5pPr marL="8349752" indent="0">
              <a:buNone/>
              <a:defRPr sz="7300" b="1"/>
            </a:lvl5pPr>
            <a:lvl6pPr marL="10437190" indent="0">
              <a:buNone/>
              <a:defRPr sz="7300" b="1"/>
            </a:lvl6pPr>
            <a:lvl7pPr marL="12524628" indent="0">
              <a:buNone/>
              <a:defRPr sz="7300" b="1"/>
            </a:lvl7pPr>
            <a:lvl8pPr marL="14612066" indent="0">
              <a:buNone/>
              <a:defRPr sz="7300" b="1"/>
            </a:lvl8pPr>
            <a:lvl9pPr marL="16699504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57" y="13571321"/>
            <a:ext cx="13378556" cy="2465622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5" y="1703845"/>
            <a:ext cx="9957725" cy="725124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4" y="1703848"/>
            <a:ext cx="16920247" cy="36523697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5" y="8955093"/>
            <a:ext cx="9957725" cy="29272451"/>
          </a:xfrm>
        </p:spPr>
        <p:txBody>
          <a:bodyPr/>
          <a:lstStyle>
            <a:lvl1pPr marL="0" indent="0">
              <a:buNone/>
              <a:defRPr sz="6400"/>
            </a:lvl1pPr>
            <a:lvl2pPr marL="2087438" indent="0">
              <a:buNone/>
              <a:defRPr sz="5500"/>
            </a:lvl2pPr>
            <a:lvl3pPr marL="4174876" indent="0">
              <a:buNone/>
              <a:defRPr sz="4600"/>
            </a:lvl3pPr>
            <a:lvl4pPr marL="6262314" indent="0">
              <a:buNone/>
              <a:defRPr sz="4100"/>
            </a:lvl4pPr>
            <a:lvl5pPr marL="8349752" indent="0">
              <a:buNone/>
              <a:defRPr sz="4100"/>
            </a:lvl5pPr>
            <a:lvl6pPr marL="10437190" indent="0">
              <a:buNone/>
              <a:defRPr sz="4100"/>
            </a:lvl6pPr>
            <a:lvl7pPr marL="12524628" indent="0">
              <a:buNone/>
              <a:defRPr sz="4100"/>
            </a:lvl7pPr>
            <a:lvl8pPr marL="14612066" indent="0">
              <a:buNone/>
              <a:defRPr sz="4100"/>
            </a:lvl8pPr>
            <a:lvl9pPr marL="16699504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67"/>
            <a:ext cx="18160365" cy="3536471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4"/>
            <a:ext cx="18160365" cy="25676543"/>
          </a:xfrm>
        </p:spPr>
        <p:txBody>
          <a:bodyPr/>
          <a:lstStyle>
            <a:lvl1pPr marL="0" indent="0">
              <a:buNone/>
              <a:defRPr sz="14600"/>
            </a:lvl1pPr>
            <a:lvl2pPr marL="2087438" indent="0">
              <a:buNone/>
              <a:defRPr sz="12800"/>
            </a:lvl2pPr>
            <a:lvl3pPr marL="4174876" indent="0">
              <a:buNone/>
              <a:defRPr sz="11000"/>
            </a:lvl3pPr>
            <a:lvl4pPr marL="6262314" indent="0">
              <a:buNone/>
              <a:defRPr sz="9100"/>
            </a:lvl4pPr>
            <a:lvl5pPr marL="8349752" indent="0">
              <a:buNone/>
              <a:defRPr sz="9100"/>
            </a:lvl5pPr>
            <a:lvl6pPr marL="10437190" indent="0">
              <a:buNone/>
              <a:defRPr sz="9100"/>
            </a:lvl6pPr>
            <a:lvl7pPr marL="12524628" indent="0">
              <a:buNone/>
              <a:defRPr sz="9100"/>
            </a:lvl7pPr>
            <a:lvl8pPr marL="14612066" indent="0">
              <a:buNone/>
              <a:defRPr sz="9100"/>
            </a:lvl8pPr>
            <a:lvl9pPr marL="16699504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38"/>
            <a:ext cx="18160365" cy="5022376"/>
          </a:xfrm>
        </p:spPr>
        <p:txBody>
          <a:bodyPr/>
          <a:lstStyle>
            <a:lvl1pPr marL="0" indent="0">
              <a:buNone/>
              <a:defRPr sz="6400"/>
            </a:lvl1pPr>
            <a:lvl2pPr marL="2087438" indent="0">
              <a:buNone/>
              <a:defRPr sz="5500"/>
            </a:lvl2pPr>
            <a:lvl3pPr marL="4174876" indent="0">
              <a:buNone/>
              <a:defRPr sz="4600"/>
            </a:lvl3pPr>
            <a:lvl4pPr marL="6262314" indent="0">
              <a:buNone/>
              <a:defRPr sz="4100"/>
            </a:lvl4pPr>
            <a:lvl5pPr marL="8349752" indent="0">
              <a:buNone/>
              <a:defRPr sz="4100"/>
            </a:lvl5pPr>
            <a:lvl6pPr marL="10437190" indent="0">
              <a:buNone/>
              <a:defRPr sz="4100"/>
            </a:lvl6pPr>
            <a:lvl7pPr marL="12524628" indent="0">
              <a:buNone/>
              <a:defRPr sz="4100"/>
            </a:lvl7pPr>
            <a:lvl8pPr marL="14612066" indent="0">
              <a:buNone/>
              <a:defRPr sz="4100"/>
            </a:lvl8pPr>
            <a:lvl9pPr marL="16699504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88" tIns="208744" rIns="417488" bIns="20874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5"/>
            <a:ext cx="27240548" cy="28242219"/>
          </a:xfrm>
          <a:prstGeom prst="rect">
            <a:avLst/>
          </a:prstGeom>
        </p:spPr>
        <p:txBody>
          <a:bodyPr vert="horz" lIns="417488" tIns="208744" rIns="417488" bIns="2087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88" tIns="208744" rIns="417488" bIns="20874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47D4-B990-4250-9372-2C288D4B36CB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88" tIns="208744" rIns="417488" bIns="20874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88" tIns="208744" rIns="417488" bIns="20874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3EAE7-C91E-4CB8-B192-AAEE88067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4876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579" indent="-1565579" algn="l" defTabSz="4174876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087" indent="-1304649" algn="l" defTabSz="4174876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595" indent="-1043719" algn="l" defTabSz="4174876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6033" indent="-1043719" algn="l" defTabSz="4174876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3471" indent="-1043719" algn="l" defTabSz="4174876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909" indent="-1043719" algn="l" defTabSz="417487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8347" indent="-1043719" algn="l" defTabSz="417487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5785" indent="-1043719" algn="l" defTabSz="417487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3223" indent="-1043719" algn="l" defTabSz="417487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438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876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314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752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190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628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2066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504" algn="l" defTabSz="417487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if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EPTC2023-cal-4-paper-banner1200x200-4-poster-bgr-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555" y="-126316"/>
            <a:ext cx="30267275" cy="3845035"/>
          </a:xfrm>
          <a:prstGeom prst="rect">
            <a:avLst/>
          </a:prstGeom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481329" y="4496531"/>
            <a:ext cx="12611143" cy="34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329" tIns="43664" rIns="87329" bIns="43664">
            <a:spAutoFit/>
          </a:bodyPr>
          <a:lstStyle/>
          <a:p>
            <a:r>
              <a:rPr lang="en-GB" sz="3600" b="1" dirty="0">
                <a:solidFill>
                  <a:srgbClr val="CC0000"/>
                </a:solidFill>
                <a:cs typeface="Times New Roman" pitchFamily="18" charset="0"/>
              </a:rPr>
              <a:t>ABSTRACT</a:t>
            </a:r>
            <a:br>
              <a:rPr lang="en-GB" sz="3600" b="1" dirty="0">
                <a:solidFill>
                  <a:srgbClr val="CC0000"/>
                </a:solidFill>
                <a:cs typeface="Times New Roman" pitchFamily="18" charset="0"/>
              </a:rPr>
            </a:br>
            <a:r>
              <a:rPr lang="en-SG" sz="3600" dirty="0"/>
              <a:t> </a:t>
            </a:r>
            <a:endParaRPr lang="en-US" sz="3600" dirty="0"/>
          </a:p>
          <a:p>
            <a:r>
              <a:rPr lang="en-US" sz="3600" dirty="0"/>
              <a:t>XXXXXXXXXXXXXXXXXXXXXXXXXXXXXXXXXXXXXXXXXXXXXXXXXXXXXXXXXXXXXXXXXXXXXXXXXXXXXXXXXXXXX.. </a:t>
            </a:r>
          </a:p>
          <a:p>
            <a:r>
              <a:rPr lang="en-US" sz="3600" dirty="0"/>
              <a:t>XXX.XXXXXXXXXXXXXXXXXXXXXXX.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30163" y="975519"/>
            <a:ext cx="30267275" cy="1846262"/>
          </a:xfrm>
          <a:prstGeom prst="rect">
            <a:avLst/>
          </a:prstGeom>
        </p:spPr>
        <p:txBody>
          <a:bodyPr vert="horz" lIns="87329" tIns="87329" rIns="87329" bIns="87329" rtlCol="0" anchor="ctr" anchorCtr="1">
            <a:noAutofit/>
          </a:bodyPr>
          <a:lstStyle/>
          <a:p>
            <a:pPr marL="54394" marR="0" lvl="0" indent="-54394" algn="ctr" defTabSz="417487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TITLE</a:t>
            </a:r>
            <a:r>
              <a:rPr kumimoji="0" lang="en-US" sz="60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OF THE PRESENTATION</a:t>
            </a:r>
            <a:b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Main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Author</a:t>
            </a:r>
            <a:r>
              <a:rPr kumimoji="0" lang="en-US" sz="48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1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XXX, Co-Author</a:t>
            </a:r>
            <a:r>
              <a:rPr kumimoji="0" lang="en-US" sz="48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2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XXX</a:t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</a:br>
            <a:endParaRPr kumimoji="0" lang="en-US" sz="4800" b="0" i="0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1481329" y="8286085"/>
            <a:ext cx="12611143" cy="313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329" tIns="43664" rIns="87329" bIns="43664">
            <a:spAutoFit/>
          </a:bodyPr>
          <a:lstStyle/>
          <a:p>
            <a:pPr defTabSz="872951">
              <a:lnSpc>
                <a:spcPct val="150000"/>
              </a:lnSpc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cs typeface="Times New Roman" pitchFamily="18" charset="0"/>
              </a:rPr>
              <a:t>INTRODUCTION</a:t>
            </a:r>
          </a:p>
          <a:p>
            <a:r>
              <a:rPr lang="en-US" sz="3600" dirty="0"/>
              <a:t>XXXXXXXXXXXXXXXXXXXXXXXXXXXXXXXXXXXXXXXXXXXXXXXXXXXXXXXXXXXXXXXXXXXXXXXXXXXXXXXXXXXXX.. </a:t>
            </a:r>
          </a:p>
          <a:p>
            <a:r>
              <a:rPr lang="en-US" sz="3600" dirty="0"/>
              <a:t>XXX.XXXXXXXXXXXXXXXXXXXXXXX.</a:t>
            </a:r>
            <a:r>
              <a:rPr lang="en-SG" sz="3600" dirty="0"/>
              <a:t>,</a:t>
            </a:r>
            <a:endParaRPr lang="en-US" sz="3600" dirty="0"/>
          </a:p>
        </p:txBody>
      </p:sp>
      <p:pic>
        <p:nvPicPr>
          <p:cNvPr id="14" name="Picture 19" descr="C:\Program Files (x86)\Microsoft Office\MEDIA\CAGCAT10\j028544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7637" y="15380885"/>
            <a:ext cx="7154380" cy="7156814"/>
          </a:xfrm>
          <a:prstGeom prst="rect">
            <a:avLst/>
          </a:prstGeom>
          <a:noFill/>
        </p:spPr>
      </p:pic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15359492" y="18176235"/>
            <a:ext cx="12611143" cy="313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329" tIns="43664" rIns="87329" bIns="43664">
            <a:spAutoFit/>
          </a:bodyPr>
          <a:lstStyle/>
          <a:p>
            <a:pPr defTabSz="872951">
              <a:lnSpc>
                <a:spcPct val="150000"/>
              </a:lnSpc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cs typeface="Times New Roman" pitchFamily="18" charset="0"/>
              </a:rPr>
              <a:t>CONCLUSION</a:t>
            </a:r>
          </a:p>
          <a:p>
            <a:r>
              <a:rPr lang="en-US" sz="3600" dirty="0"/>
              <a:t>XXXXXXXXXXXXXXXXXXXXXXXXXXXXXXXXXXXXXXXXXXXXXXXXXXXXXXXXXXXXXXXXXXXXXXXXXXXXXXXXXXXXX.. </a:t>
            </a:r>
          </a:p>
          <a:p>
            <a:r>
              <a:rPr lang="en-US" sz="3600" dirty="0"/>
              <a:t>XXX.XXXXXXXXXXXXXXXXXXXXXXX.</a:t>
            </a:r>
          </a:p>
        </p:txBody>
      </p:sp>
      <p:pic>
        <p:nvPicPr>
          <p:cNvPr id="16" name="Picture 20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939558" y="7335380"/>
            <a:ext cx="9744974" cy="10245622"/>
          </a:xfrm>
          <a:prstGeom prst="rect">
            <a:avLst/>
          </a:prstGeom>
          <a:noFill/>
        </p:spPr>
      </p:pic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1417637" y="12119322"/>
            <a:ext cx="12611143" cy="313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329" tIns="43664" rIns="87329" bIns="43664">
            <a:spAutoFit/>
          </a:bodyPr>
          <a:lstStyle/>
          <a:p>
            <a:pPr defTabSz="872951">
              <a:lnSpc>
                <a:spcPct val="150000"/>
              </a:lnSpc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cs typeface="Times New Roman" pitchFamily="18" charset="0"/>
              </a:rPr>
              <a:t>METHODOLOGY</a:t>
            </a:r>
          </a:p>
          <a:p>
            <a:r>
              <a:rPr lang="en-US" sz="3600" dirty="0"/>
              <a:t>XXXXXXXXXXXXXXXXXXXXXXXXXXXXXXXXXXXXXXXXXXXXXXXXXXXXXXXXXXXXXXXXXXXXXXXXXXXXXXXXXXXXX.. </a:t>
            </a:r>
          </a:p>
          <a:p>
            <a:r>
              <a:rPr lang="en-US" sz="3600" dirty="0"/>
              <a:t>XXX.XXXXXXXXXXXXXXXXXXXXXXX.</a:t>
            </a:r>
            <a:r>
              <a:rPr lang="en-SG" sz="3600" dirty="0"/>
              <a:t>,</a:t>
            </a:r>
            <a:endParaRPr lang="en-US" sz="3600" dirty="0"/>
          </a:p>
        </p:txBody>
      </p:sp>
      <p:pic>
        <p:nvPicPr>
          <p:cNvPr id="18" name="Picture 20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2781" y="23620591"/>
            <a:ext cx="12483758" cy="1004472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15231359" y="4494391"/>
            <a:ext cx="125868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CC0000"/>
                </a:solidFill>
                <a:cs typeface="Times New Roman" pitchFamily="18" charset="0"/>
              </a:rPr>
              <a:t>RESULTS</a:t>
            </a:r>
            <a:br>
              <a:rPr lang="en-GB" sz="3600" b="1" dirty="0">
                <a:solidFill>
                  <a:srgbClr val="CC0000"/>
                </a:solidFill>
                <a:cs typeface="Times New Roman" pitchFamily="18" charset="0"/>
              </a:rPr>
            </a:br>
            <a:r>
              <a:rPr lang="en-SG" sz="3600" dirty="0"/>
              <a:t> </a:t>
            </a:r>
            <a:endParaRPr lang="en-US" sz="3600" dirty="0"/>
          </a:p>
          <a:p>
            <a:r>
              <a:rPr lang="en-US" sz="3600" dirty="0"/>
              <a:t>XXXXXXXXXXXXXXXXXXXXXXXXXXXXXXXXXXXXXXXXXXXXXXXXXXXXXXXXXXXXXXXXXXXXXXXXXXXXXXXXXXXXX.. </a:t>
            </a:r>
          </a:p>
          <a:p>
            <a:r>
              <a:rPr lang="en-US" sz="3600" dirty="0"/>
              <a:t>XXX.XXXXXXXXXXXXXXXXXXXXXXX.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15286037" y="29470405"/>
            <a:ext cx="12611143" cy="3135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7329" tIns="43664" rIns="87329" bIns="43664">
            <a:spAutoFit/>
          </a:bodyPr>
          <a:lstStyle/>
          <a:p>
            <a:pPr defTabSz="872951">
              <a:lnSpc>
                <a:spcPct val="150000"/>
              </a:lnSpc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cs typeface="Times New Roman" pitchFamily="18" charset="0"/>
              </a:rPr>
              <a:t>REFERENCES</a:t>
            </a:r>
          </a:p>
          <a:p>
            <a:r>
              <a:rPr lang="en-US" sz="3600" dirty="0"/>
              <a:t>XXXXXXXXXXXXXXXXXXXXXXXXXXXXXXXXXXXXXXXXXXXXXXXXXXXXXXXXXXXXXXXXXXXXXXXXXXXXXXXXXXXXX.. </a:t>
            </a:r>
          </a:p>
          <a:p>
            <a:r>
              <a:rPr lang="en-US" sz="3600" dirty="0"/>
              <a:t>XXX.XXXXXXXXXXXXXXXXXXXXXXX.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3057" y="2347119"/>
            <a:ext cx="28871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PXXX</a:t>
            </a:r>
          </a:p>
        </p:txBody>
      </p:sp>
      <p:sp>
        <p:nvSpPr>
          <p:cNvPr id="11" name="TextBox 159"/>
          <p:cNvSpPr txBox="1">
            <a:spLocks noChangeArrowheads="1"/>
          </p:cNvSpPr>
          <p:nvPr/>
        </p:nvSpPr>
        <p:spPr bwMode="auto">
          <a:xfrm>
            <a:off x="0" y="2880519"/>
            <a:ext cx="30267275" cy="692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416" tIns="38208" rIns="76416" bIns="38208">
            <a:spAutoFit/>
          </a:bodyPr>
          <a:lstStyle/>
          <a:p>
            <a:pPr algn="ctr"/>
            <a:r>
              <a:rPr lang="en-US" sz="4000" i="1" dirty="0">
                <a:solidFill>
                  <a:schemeClr val="bg1"/>
                </a:solidFill>
              </a:rPr>
              <a:t>1  Affiliations XXX, 2  Affiliations XXX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21C127-6A93-6886-E32B-6B1C0DE24DE9}"/>
              </a:ext>
            </a:extLst>
          </p:cNvPr>
          <p:cNvSpPr txBox="1"/>
          <p:nvPr/>
        </p:nvSpPr>
        <p:spPr>
          <a:xfrm>
            <a:off x="405717" y="41689898"/>
            <a:ext cx="5500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chemeClr val="bg1"/>
                </a:solidFill>
              </a:rPr>
              <a:t>6</a:t>
            </a:r>
            <a:r>
              <a:rPr lang="en-US" sz="1400" b="1" i="1" baseline="30000" dirty="0">
                <a:solidFill>
                  <a:schemeClr val="bg1"/>
                </a:solidFill>
              </a:rPr>
              <a:t>th</a:t>
            </a:r>
            <a:r>
              <a:rPr lang="en-US" sz="1400" b="1" i="1" dirty="0">
                <a:solidFill>
                  <a:schemeClr val="bg1"/>
                </a:solidFill>
              </a:rPr>
              <a:t>-9</a:t>
            </a:r>
            <a:r>
              <a:rPr lang="en-US" sz="1400" b="1" i="1" baseline="30000" dirty="0">
                <a:solidFill>
                  <a:schemeClr val="bg1"/>
                </a:solidFill>
              </a:rPr>
              <a:t>th</a:t>
            </a:r>
            <a:r>
              <a:rPr lang="en-US" sz="1400" b="1" i="1" dirty="0">
                <a:solidFill>
                  <a:schemeClr val="bg1"/>
                </a:solidFill>
              </a:rPr>
              <a:t> Dec 2017, Grand </a:t>
            </a:r>
            <a:r>
              <a:rPr lang="en-US" sz="1400" b="1" i="1" dirty="0" err="1">
                <a:solidFill>
                  <a:schemeClr val="bg1"/>
                </a:solidFill>
              </a:rPr>
              <a:t>Copthorne</a:t>
            </a:r>
            <a:r>
              <a:rPr lang="en-US" sz="1400" b="1" i="1" dirty="0">
                <a:solidFill>
                  <a:schemeClr val="bg1"/>
                </a:solidFill>
              </a:rPr>
              <a:t> Waterfront Hotel, Singapore</a:t>
            </a:r>
          </a:p>
        </p:txBody>
      </p:sp>
      <p:sp>
        <p:nvSpPr>
          <p:cNvPr id="3" name="Freeform: Shape 8">
            <a:extLst>
              <a:ext uri="{FF2B5EF4-FFF2-40B4-BE49-F238E27FC236}">
                <a16:creationId xmlns:a16="http://schemas.microsoft.com/office/drawing/2014/main" id="{2530130F-0373-502A-5818-9D17BE9CB43E}"/>
              </a:ext>
            </a:extLst>
          </p:cNvPr>
          <p:cNvSpPr/>
          <p:nvPr/>
        </p:nvSpPr>
        <p:spPr>
          <a:xfrm>
            <a:off x="-1" y="40764575"/>
            <a:ext cx="30267275" cy="2029663"/>
          </a:xfrm>
          <a:custGeom>
            <a:avLst/>
            <a:gdLst>
              <a:gd name="connsiteX0" fmla="*/ 0 w 12192000"/>
              <a:gd name="connsiteY0" fmla="*/ 0 h 817124"/>
              <a:gd name="connsiteX1" fmla="*/ 1643974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0" fmla="*/ 0 w 12192000"/>
              <a:gd name="connsiteY0" fmla="*/ 0 h 817124"/>
              <a:gd name="connsiteX1" fmla="*/ 1546698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673157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0 h 817124"/>
              <a:gd name="connsiteX1" fmla="*/ 1245141 w 12192000"/>
              <a:gd name="connsiteY1" fmla="*/ 19454 h 817124"/>
              <a:gd name="connsiteX2" fmla="*/ 1760706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82741 h 899865"/>
              <a:gd name="connsiteX1" fmla="*/ 1157592 w 12192000"/>
              <a:gd name="connsiteY1" fmla="*/ 82740 h 899865"/>
              <a:gd name="connsiteX2" fmla="*/ 1760706 w 12192000"/>
              <a:gd name="connsiteY2" fmla="*/ 569121 h 899865"/>
              <a:gd name="connsiteX3" fmla="*/ 12192000 w 12192000"/>
              <a:gd name="connsiteY3" fmla="*/ 569121 h 899865"/>
              <a:gd name="connsiteX4" fmla="*/ 12192000 w 12192000"/>
              <a:gd name="connsiteY4" fmla="*/ 899865 h 899865"/>
              <a:gd name="connsiteX5" fmla="*/ 0 w 12192000"/>
              <a:gd name="connsiteY5" fmla="*/ 899865 h 899865"/>
              <a:gd name="connsiteX6" fmla="*/ 0 w 12192000"/>
              <a:gd name="connsiteY6" fmla="*/ 82741 h 899865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817125">
                <a:moveTo>
                  <a:pt x="0" y="1"/>
                </a:moveTo>
                <a:lnTo>
                  <a:pt x="1157592" y="0"/>
                </a:lnTo>
                <a:cubicBezTo>
                  <a:pt x="1460918" y="2065"/>
                  <a:pt x="1556093" y="484406"/>
                  <a:pt x="1760706" y="486381"/>
                </a:cubicBezTo>
                <a:lnTo>
                  <a:pt x="12192000" y="486381"/>
                </a:lnTo>
                <a:lnTo>
                  <a:pt x="12192000" y="817125"/>
                </a:lnTo>
                <a:lnTo>
                  <a:pt x="0" y="817125"/>
                </a:lnTo>
                <a:lnTo>
                  <a:pt x="0" y="1"/>
                </a:lnTo>
                <a:close/>
              </a:path>
            </a:pathLst>
          </a:custGeom>
          <a:solidFill>
            <a:srgbClr val="7A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0D8C611-4DF0-D46C-3F51-151CB0F3F23D}"/>
              </a:ext>
            </a:extLst>
          </p:cNvPr>
          <p:cNvSpPr txBox="1">
            <a:spLocks/>
          </p:cNvSpPr>
          <p:nvPr/>
        </p:nvSpPr>
        <p:spPr>
          <a:xfrm>
            <a:off x="7585627" y="42035675"/>
            <a:ext cx="20273410" cy="697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174876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87438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4876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2314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49752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437190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24628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12066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99504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/>
              <a:t>25th Electronics Packaging Technology Conference  │  Grand Copthorne Waterfront, Singapore  │  5–8 December 2023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4A314D6-2B80-9871-1420-EE588D059891}"/>
              </a:ext>
            </a:extLst>
          </p:cNvPr>
          <p:cNvSpPr txBox="1">
            <a:spLocks/>
          </p:cNvSpPr>
          <p:nvPr/>
        </p:nvSpPr>
        <p:spPr>
          <a:xfrm>
            <a:off x="11436757" y="41667650"/>
            <a:ext cx="636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174876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87438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4876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2314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49752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437190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24628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12066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99504" algn="l" defTabSz="4174876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D9C8F7-B9C9-4A6D-B783-DEA6E6070D5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1101AA-3BC2-3D60-3ED8-A386B3D5E28B}"/>
              </a:ext>
            </a:extLst>
          </p:cNvPr>
          <p:cNvSpPr/>
          <p:nvPr/>
        </p:nvSpPr>
        <p:spPr>
          <a:xfrm>
            <a:off x="-1" y="40142319"/>
            <a:ext cx="4922838" cy="2651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6" name="Picture 5" descr="EPTC_2023_25th-aniv-logo.tiff">
            <a:extLst>
              <a:ext uri="{FF2B5EF4-FFF2-40B4-BE49-F238E27FC236}">
                <a16:creationId xmlns:a16="http://schemas.microsoft.com/office/drawing/2014/main" id="{ADC47032-DE1D-8425-FFF5-901BCFE7590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872" y="40542889"/>
            <a:ext cx="4564565" cy="21140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Uset</dc:creator>
  <cp:lastModifiedBy>Andrew Tay</cp:lastModifiedBy>
  <cp:revision>3</cp:revision>
  <dcterms:created xsi:type="dcterms:W3CDTF">2023-11-02T07:34:09Z</dcterms:created>
  <dcterms:modified xsi:type="dcterms:W3CDTF">2023-11-02T16:48:32Z</dcterms:modified>
</cp:coreProperties>
</file>